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329" r:id="rId4"/>
    <p:sldId id="295" r:id="rId5"/>
    <p:sldId id="327" r:id="rId6"/>
    <p:sldId id="311" r:id="rId7"/>
    <p:sldId id="337" r:id="rId8"/>
    <p:sldId id="338" r:id="rId9"/>
    <p:sldId id="339" r:id="rId10"/>
    <p:sldId id="326" r:id="rId11"/>
    <p:sldId id="333" r:id="rId12"/>
    <p:sldId id="328" r:id="rId13"/>
    <p:sldId id="309" r:id="rId14"/>
    <p:sldId id="262" r:id="rId15"/>
    <p:sldId id="304" r:id="rId16"/>
  </p:sldIdLst>
  <p:sldSz cx="12192000" cy="6858000"/>
  <p:notesSz cx="6858000" cy="9144000"/>
  <p:embeddedFontLst>
    <p:embeddedFont>
      <p:font typeface="나눔바른고딕" panose="020B0603020101020101" pitchFamily="50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배달의민족 주아" panose="02020603020101020101" pitchFamily="18" charset="-127"/>
      <p:regular r:id="rId22"/>
    </p:embeddedFont>
    <p:embeddedFont>
      <p:font typeface="타이포_쌍문동 B" panose="02020803020101020101" pitchFamily="18" charset="-127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  <a:srgbClr val="70A8DA"/>
    <a:srgbClr val="0000FF"/>
    <a:srgbClr val="000000"/>
    <a:srgbClr val="666666"/>
    <a:srgbClr val="1F4E79"/>
    <a:srgbClr val="225686"/>
    <a:srgbClr val="222222"/>
    <a:srgbClr val="474747"/>
    <a:srgbClr val="EE7E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3418" autoAdjust="0"/>
  </p:normalViewPr>
  <p:slideViewPr>
    <p:cSldViewPr snapToGrid="0">
      <p:cViewPr varScale="1">
        <p:scale>
          <a:sx n="106" d="100"/>
          <a:sy n="106" d="100"/>
        </p:scale>
        <p:origin x="474" y="13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4A70C-EC01-41BF-88A1-FE118762AEF5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35D3-CB03-4E45-BAD4-C93B5C685A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07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151515"/>
                </a:solidFill>
              </a:rPr>
              <a:t>수제코드 창의성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151515"/>
                </a:solidFill>
              </a:rPr>
              <a:t>어필</a:t>
            </a:r>
            <a:endParaRPr lang="en-US" altLang="ko-KR" dirty="0">
              <a:solidFill>
                <a:srgbClr val="151515"/>
              </a:solidFill>
            </a:endParaRPr>
          </a:p>
          <a:p>
            <a:r>
              <a:rPr lang="ko-KR" altLang="en-US" dirty="0">
                <a:solidFill>
                  <a:srgbClr val="151515"/>
                </a:solidFill>
              </a:rPr>
              <a:t>유튜브나 블로그 등에 이미 코드로 구현되어 기재된 프로젝트를 베낀 것이 아닌 조원들끼리 처음부터 손수 짠 코드</a:t>
            </a:r>
            <a:r>
              <a:rPr lang="en-US" altLang="ko-KR" dirty="0">
                <a:solidFill>
                  <a:srgbClr val="151515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151515"/>
                </a:solidFill>
              </a:rPr>
              <a:t>닌텐도 게임인 </a:t>
            </a:r>
            <a:r>
              <a:rPr lang="en-US" altLang="ko-KR" dirty="0">
                <a:solidFill>
                  <a:srgbClr val="151515"/>
                </a:solidFill>
              </a:rPr>
              <a:t>‘</a:t>
            </a:r>
            <a:r>
              <a:rPr lang="ko-KR" altLang="en-US" dirty="0">
                <a:solidFill>
                  <a:srgbClr val="151515"/>
                </a:solidFill>
              </a:rPr>
              <a:t>포켓몬스터 골드</a:t>
            </a:r>
            <a:r>
              <a:rPr lang="en-US" altLang="ko-KR" dirty="0">
                <a:solidFill>
                  <a:srgbClr val="151515"/>
                </a:solidFill>
              </a:rPr>
              <a:t>'</a:t>
            </a:r>
            <a:r>
              <a:rPr lang="ko-KR" altLang="en-US" dirty="0">
                <a:solidFill>
                  <a:srgbClr val="151515"/>
                </a:solidFill>
              </a:rPr>
              <a:t>를 모티브 하여 콘솔 게임으로 제작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151515"/>
                </a:solidFill>
              </a:rPr>
              <a:t>개발환경은 </a:t>
            </a:r>
            <a:r>
              <a:rPr lang="en-US" altLang="ko-KR" dirty="0">
                <a:solidFill>
                  <a:srgbClr val="151515"/>
                </a:solidFill>
              </a:rPr>
              <a:t>C</a:t>
            </a:r>
            <a:r>
              <a:rPr lang="ko-KR" altLang="en-US" dirty="0">
                <a:solidFill>
                  <a:srgbClr val="151515"/>
                </a:solidFill>
              </a:rPr>
              <a:t> 부족한 점</a:t>
            </a:r>
            <a:r>
              <a:rPr lang="en-US" altLang="ko-KR" dirty="0">
                <a:solidFill>
                  <a:srgbClr val="151515"/>
                </a:solidFill>
              </a:rPr>
              <a:t>C++</a:t>
            </a:r>
            <a:r>
              <a:rPr lang="ko-KR" altLang="en-US" dirty="0">
                <a:solidFill>
                  <a:srgbClr val="151515"/>
                </a:solidFill>
              </a:rPr>
              <a:t>로 보충</a:t>
            </a:r>
          </a:p>
          <a:p>
            <a:endParaRPr lang="ko-KR" altLang="en-US" dirty="0">
              <a:solidFill>
                <a:srgbClr val="15151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35D3-CB03-4E45-BAD4-C93B5C685AC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07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35D3-CB03-4E45-BAD4-C93B5C685AC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46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과학수사 연구소에서 사용되는 거짓말 탐지기의 정확도는 </a:t>
            </a: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97%</a:t>
            </a:r>
            <a:endParaRPr lang="ko-KR" altLang="en-US" sz="12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35D3-CB03-4E45-BAD4-C93B5C685AC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45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과학수사 연구소에서 사용되는 거짓말 탐지기의 정확도는 </a:t>
            </a: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97%</a:t>
            </a:r>
            <a:endParaRPr lang="ko-KR" altLang="en-US" sz="12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35D3-CB03-4E45-BAD4-C93B5C685AC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428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과학수사 연구소에서 사용되는 거짓말 탐지기의 정확도는 </a:t>
            </a:r>
            <a:r>
              <a:rPr lang="en-US" altLang="ko-KR" sz="12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97%</a:t>
            </a:r>
            <a:endParaRPr lang="ko-KR" altLang="en-US" sz="12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35D3-CB03-4E45-BAD4-C93B5C685AC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663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151515"/>
                </a:solidFill>
              </a:rPr>
              <a:t>어디까지 구현할지 계획을 짜고 </a:t>
            </a:r>
            <a:endParaRPr lang="en-US" altLang="ko-KR" dirty="0">
              <a:solidFill>
                <a:srgbClr val="151515"/>
              </a:solidFill>
            </a:endParaRPr>
          </a:p>
          <a:p>
            <a:r>
              <a:rPr lang="ko-KR" altLang="en-US" dirty="0">
                <a:solidFill>
                  <a:srgbClr val="151515"/>
                </a:solidFill>
              </a:rPr>
              <a:t>이를 바탕으로 미팅 </a:t>
            </a:r>
            <a:r>
              <a:rPr lang="ko-KR" altLang="en-US" dirty="0" err="1">
                <a:solidFill>
                  <a:srgbClr val="151515"/>
                </a:solidFill>
              </a:rPr>
              <a:t>레포트</a:t>
            </a:r>
            <a:r>
              <a:rPr lang="ko-KR" altLang="en-US" dirty="0">
                <a:solidFill>
                  <a:srgbClr val="151515"/>
                </a:solidFill>
              </a:rPr>
              <a:t> 사진 첨부 해서 매주 각자 파트를 나누어 수행했다</a:t>
            </a:r>
            <a:r>
              <a:rPr lang="en-US" altLang="ko-KR" dirty="0">
                <a:solidFill>
                  <a:srgbClr val="151515"/>
                </a:solidFill>
              </a:rPr>
              <a:t>.</a:t>
            </a:r>
          </a:p>
          <a:p>
            <a:r>
              <a:rPr lang="ko-KR" altLang="en-US" dirty="0">
                <a:solidFill>
                  <a:srgbClr val="151515"/>
                </a:solidFill>
              </a:rPr>
              <a:t>서로 아이디어를 제시하고 괜찮다 싶으면 추가해서 </a:t>
            </a:r>
            <a:endParaRPr lang="en-US" altLang="ko-KR" dirty="0">
              <a:solidFill>
                <a:srgbClr val="151515"/>
              </a:solidFill>
            </a:endParaRPr>
          </a:p>
          <a:p>
            <a:r>
              <a:rPr lang="ko-KR" altLang="en-US" dirty="0">
                <a:solidFill>
                  <a:srgbClr val="151515"/>
                </a:solidFill>
              </a:rPr>
              <a:t>계획한 것 보다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35D3-CB03-4E45-BAD4-C93B5C685AC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927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35D3-CB03-4E45-BAD4-C93B5C685AC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135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lee0802/PokemonConsoleGam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rot="10800000" flipH="1">
            <a:off x="0" y="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flipH="1">
            <a:off x="0" y="495300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rot="10800000">
            <a:off x="-12700" y="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 10"/>
          <p:cNvSpPr/>
          <p:nvPr/>
        </p:nvSpPr>
        <p:spPr>
          <a:xfrm>
            <a:off x="0" y="4959722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55744" y="2573462"/>
            <a:ext cx="60805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포켓몬스터 콘솔 게임</a:t>
            </a:r>
            <a:endParaRPr lang="en-US" altLang="ko-KR" sz="60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87D633-D28E-475E-81B0-DB54AFDC05A3}"/>
              </a:ext>
            </a:extLst>
          </p:cNvPr>
          <p:cNvSpPr/>
          <p:nvPr/>
        </p:nvSpPr>
        <p:spPr>
          <a:xfrm rot="21218360">
            <a:off x="9658632" y="5238425"/>
            <a:ext cx="2404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 및 실습 </a:t>
            </a:r>
            <a:r>
              <a:rPr lang="en-US" altLang="ko-KR" sz="2000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sz="2000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  <a:endParaRPr lang="en-US" altLang="ko-KR" sz="2000" dirty="0">
              <a:solidFill>
                <a:srgbClr val="15151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D20483-20F2-4E23-A853-847E27120657}"/>
              </a:ext>
            </a:extLst>
          </p:cNvPr>
          <p:cNvSpPr txBox="1"/>
          <p:nvPr/>
        </p:nvSpPr>
        <p:spPr>
          <a:xfrm rot="21205863">
            <a:off x="6113425" y="5153174"/>
            <a:ext cx="2029307" cy="366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20170350  </a:t>
            </a:r>
            <a:r>
              <a:rPr lang="ko-KR" altLang="en-US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김성호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CA348-71B3-4770-B77B-979F22FCAA29}"/>
              </a:ext>
            </a:extLst>
          </p:cNvPr>
          <p:cNvSpPr txBox="1"/>
          <p:nvPr/>
        </p:nvSpPr>
        <p:spPr>
          <a:xfrm rot="21185133">
            <a:off x="8100687" y="4924814"/>
            <a:ext cx="188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20192917 </a:t>
            </a:r>
            <a:r>
              <a:rPr lang="ko-KR" altLang="en-US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이경주</a:t>
            </a:r>
            <a:endParaRPr lang="en-US" altLang="ko-KR" dirty="0">
              <a:solidFill>
                <a:srgbClr val="15151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BFD303-9CCD-4D8F-9119-8029F549A359}"/>
              </a:ext>
            </a:extLst>
          </p:cNvPr>
          <p:cNvSpPr txBox="1"/>
          <p:nvPr/>
        </p:nvSpPr>
        <p:spPr>
          <a:xfrm rot="21171175">
            <a:off x="10101946" y="4691588"/>
            <a:ext cx="191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20192927 </a:t>
            </a:r>
            <a:r>
              <a:rPr lang="ko-KR" altLang="en-US" dirty="0" err="1">
                <a:solidFill>
                  <a:srgbClr val="15151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임규일</a:t>
            </a:r>
            <a:endParaRPr lang="en-US" altLang="ko-KR" dirty="0">
              <a:solidFill>
                <a:srgbClr val="15151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6F6309-2913-4A79-8D34-6DCA35D2C9A7}"/>
              </a:ext>
            </a:extLst>
          </p:cNvPr>
          <p:cNvSpPr/>
          <p:nvPr/>
        </p:nvSpPr>
        <p:spPr>
          <a:xfrm>
            <a:off x="8631581" y="6603112"/>
            <a:ext cx="35878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100" dirty="0">
                <a:hlinkClick r:id="rId2"/>
              </a:rPr>
              <a:t>https://github.com/gjlee0802/PokemonConsoleGame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188259758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istrator\Desktop\스시소마크.png">
            <a:extLst>
              <a:ext uri="{FF2B5EF4-FFF2-40B4-BE49-F238E27FC236}">
                <a16:creationId xmlns:a16="http://schemas.microsoft.com/office/drawing/2014/main" id="{98E00428-2E87-4124-BD15-9796377D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55582-9B5A-4594-98C2-85C5C0A7B6AC}"/>
              </a:ext>
            </a:extLst>
          </p:cNvPr>
          <p:cNvGrpSpPr/>
          <p:nvPr/>
        </p:nvGrpSpPr>
        <p:grpSpPr>
          <a:xfrm>
            <a:off x="0" y="14287"/>
            <a:ext cx="7338541" cy="1066800"/>
            <a:chOff x="1" y="0"/>
            <a:chExt cx="7338541" cy="1066800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885B526C-00C6-472B-8612-2A76EC79DE09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1">
              <a:extLst>
                <a:ext uri="{FF2B5EF4-FFF2-40B4-BE49-F238E27FC236}">
                  <a16:creationId xmlns:a16="http://schemas.microsoft.com/office/drawing/2014/main" id="{6EAA1012-7A74-4498-A863-38977E5FD14F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1D708D-8764-48A8-B1E7-ACDD387A2D72}"/>
              </a:ext>
            </a:extLst>
          </p:cNvPr>
          <p:cNvSpPr txBox="1"/>
          <p:nvPr/>
        </p:nvSpPr>
        <p:spPr>
          <a:xfrm>
            <a:off x="1163209" y="286077"/>
            <a:ext cx="2864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수행범위</a:t>
            </a:r>
          </a:p>
        </p:txBody>
      </p:sp>
      <p:pic>
        <p:nvPicPr>
          <p:cNvPr id="23" name="Picture 2" descr="C:\Users\Administrator\Desktop\스시소마크.png">
            <a:extLst>
              <a:ext uri="{FF2B5EF4-FFF2-40B4-BE49-F238E27FC236}">
                <a16:creationId xmlns:a16="http://schemas.microsoft.com/office/drawing/2014/main" id="{84103FEF-AE47-4A10-B372-9916A4C05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CF7380E-A809-4C61-BC50-6AAEC50C72DF}"/>
              </a:ext>
            </a:extLst>
          </p:cNvPr>
          <p:cNvSpPr/>
          <p:nvPr/>
        </p:nvSpPr>
        <p:spPr>
          <a:xfrm>
            <a:off x="1427018" y="195955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151515"/>
                </a:solidFill>
              </a:rPr>
              <a:t>어디까지 구현할지 계획을 짜고 </a:t>
            </a:r>
            <a:endParaRPr lang="en-US" altLang="ko-KR" dirty="0">
              <a:solidFill>
                <a:srgbClr val="151515"/>
              </a:solidFill>
            </a:endParaRPr>
          </a:p>
          <a:p>
            <a:r>
              <a:rPr lang="ko-KR" altLang="en-US" dirty="0">
                <a:solidFill>
                  <a:srgbClr val="151515"/>
                </a:solidFill>
              </a:rPr>
              <a:t>이를 바탕으로 미팅 </a:t>
            </a:r>
            <a:r>
              <a:rPr lang="ko-KR" altLang="en-US" dirty="0" err="1">
                <a:solidFill>
                  <a:srgbClr val="151515"/>
                </a:solidFill>
              </a:rPr>
              <a:t>레포트</a:t>
            </a:r>
            <a:r>
              <a:rPr lang="ko-KR" altLang="en-US" dirty="0">
                <a:solidFill>
                  <a:srgbClr val="151515"/>
                </a:solidFill>
              </a:rPr>
              <a:t> 사진 첨부 해서 매주 각자 파트를 나누어 수행했다</a:t>
            </a:r>
            <a:r>
              <a:rPr lang="en-US" altLang="ko-KR" dirty="0">
                <a:solidFill>
                  <a:srgbClr val="151515"/>
                </a:solidFill>
              </a:rPr>
              <a:t>.</a:t>
            </a:r>
          </a:p>
          <a:p>
            <a:r>
              <a:rPr lang="ko-KR" altLang="en-US" dirty="0">
                <a:solidFill>
                  <a:srgbClr val="151515"/>
                </a:solidFill>
              </a:rPr>
              <a:t>서로 아이디어를 제시하고 괜찮다 싶으면 추가해서 </a:t>
            </a:r>
            <a:endParaRPr lang="en-US" altLang="ko-KR" dirty="0">
              <a:solidFill>
                <a:srgbClr val="151515"/>
              </a:solidFill>
            </a:endParaRPr>
          </a:p>
          <a:p>
            <a:r>
              <a:rPr lang="ko-KR" altLang="en-US" dirty="0">
                <a:solidFill>
                  <a:srgbClr val="151515"/>
                </a:solidFill>
              </a:rPr>
              <a:t>계획한 것 보다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istrator\Desktop\스시소마크.png">
            <a:extLst>
              <a:ext uri="{FF2B5EF4-FFF2-40B4-BE49-F238E27FC236}">
                <a16:creationId xmlns:a16="http://schemas.microsoft.com/office/drawing/2014/main" id="{98E00428-2E87-4124-BD15-9796377D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55582-9B5A-4594-98C2-85C5C0A7B6AC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885B526C-00C6-472B-8612-2A76EC79DE09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1">
              <a:extLst>
                <a:ext uri="{FF2B5EF4-FFF2-40B4-BE49-F238E27FC236}">
                  <a16:creationId xmlns:a16="http://schemas.microsoft.com/office/drawing/2014/main" id="{6EAA1012-7A74-4498-A863-38977E5FD14F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1D708D-8764-48A8-B1E7-ACDD387A2D72}"/>
              </a:ext>
            </a:extLst>
          </p:cNvPr>
          <p:cNvSpPr txBox="1"/>
          <p:nvPr/>
        </p:nvSpPr>
        <p:spPr>
          <a:xfrm>
            <a:off x="1163209" y="286077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순서도</a:t>
            </a:r>
          </a:p>
        </p:txBody>
      </p:sp>
      <p:pic>
        <p:nvPicPr>
          <p:cNvPr id="23" name="Picture 2" descr="C:\Users\Administrator\Desktop\스시소마크.png">
            <a:extLst>
              <a:ext uri="{FF2B5EF4-FFF2-40B4-BE49-F238E27FC236}">
                <a16:creationId xmlns:a16="http://schemas.microsoft.com/office/drawing/2014/main" id="{84103FEF-AE47-4A10-B372-9916A4C05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151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istrator\Desktop\스시소마크.png">
            <a:extLst>
              <a:ext uri="{FF2B5EF4-FFF2-40B4-BE49-F238E27FC236}">
                <a16:creationId xmlns:a16="http://schemas.microsoft.com/office/drawing/2014/main" id="{98E00428-2E87-4124-BD15-9796377D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855582-9B5A-4594-98C2-85C5C0A7B6AC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885B526C-00C6-472B-8612-2A76EC79DE09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1">
              <a:extLst>
                <a:ext uri="{FF2B5EF4-FFF2-40B4-BE49-F238E27FC236}">
                  <a16:creationId xmlns:a16="http://schemas.microsoft.com/office/drawing/2014/main" id="{6EAA1012-7A74-4498-A863-38977E5FD14F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71D708D-8764-48A8-B1E7-ACDD387A2D72}"/>
              </a:ext>
            </a:extLst>
          </p:cNvPr>
          <p:cNvSpPr txBox="1"/>
          <p:nvPr/>
        </p:nvSpPr>
        <p:spPr>
          <a:xfrm>
            <a:off x="1163209" y="286077"/>
            <a:ext cx="225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동작</a:t>
            </a:r>
          </a:p>
        </p:txBody>
      </p:sp>
      <p:pic>
        <p:nvPicPr>
          <p:cNvPr id="23" name="Picture 2" descr="C:\Users\Administrator\Desktop\스시소마크.png">
            <a:extLst>
              <a:ext uri="{FF2B5EF4-FFF2-40B4-BE49-F238E27FC236}">
                <a16:creationId xmlns:a16="http://schemas.microsoft.com/office/drawing/2014/main" id="{84103FEF-AE47-4A10-B372-9916A4C05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C5E269-ACF5-456E-9760-5E68A19E5B49}"/>
              </a:ext>
            </a:extLst>
          </p:cNvPr>
          <p:cNvSpPr txBox="1"/>
          <p:nvPr/>
        </p:nvSpPr>
        <p:spPr>
          <a:xfrm>
            <a:off x="779179" y="1870363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151515"/>
                </a:solidFill>
              </a:rPr>
              <a:t>프로그램 동작 영상 첨부</a:t>
            </a:r>
          </a:p>
        </p:txBody>
      </p:sp>
    </p:spTree>
    <p:extLst>
      <p:ext uri="{BB962C8B-B14F-4D97-AF65-F5344CB8AC3E}">
        <p14:creationId xmlns:p14="http://schemas.microsoft.com/office/powerpoint/2010/main" val="3889797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Users\Administrator\Desktop\스시소마크.png">
            <a:extLst>
              <a:ext uri="{FF2B5EF4-FFF2-40B4-BE49-F238E27FC236}">
                <a16:creationId xmlns:a16="http://schemas.microsoft.com/office/drawing/2014/main" id="{C84E00DE-751E-401C-8641-368BFC786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6AC2D4C-CD3E-48F6-A2F8-9F4D9A5607FB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43BF5CD6-65E3-49F2-911C-7F9E1F497570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11">
              <a:extLst>
                <a:ext uri="{FF2B5EF4-FFF2-40B4-BE49-F238E27FC236}">
                  <a16:creationId xmlns:a16="http://schemas.microsoft.com/office/drawing/2014/main" id="{D474C3BE-106A-4021-87C1-6CC76D9A676D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49A1708-A985-4604-AF83-675DCF8EBEC0}"/>
              </a:ext>
            </a:extLst>
          </p:cNvPr>
          <p:cNvSpPr txBox="1"/>
          <p:nvPr/>
        </p:nvSpPr>
        <p:spPr>
          <a:xfrm>
            <a:off x="1163209" y="286077"/>
            <a:ext cx="76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</a:t>
            </a:r>
          </a:p>
        </p:txBody>
      </p:sp>
      <p:pic>
        <p:nvPicPr>
          <p:cNvPr id="28" name="Picture 2" descr="C:\Users\Administrator\Desktop\스시소마크.png">
            <a:extLst>
              <a:ext uri="{FF2B5EF4-FFF2-40B4-BE49-F238E27FC236}">
                <a16:creationId xmlns:a16="http://schemas.microsoft.com/office/drawing/2014/main" id="{A4272B35-5C9E-484A-9480-17ADC60F4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599880A-449F-458B-985A-8DC0D8215929}"/>
              </a:ext>
            </a:extLst>
          </p:cNvPr>
          <p:cNvSpPr txBox="1"/>
          <p:nvPr/>
        </p:nvSpPr>
        <p:spPr>
          <a:xfrm>
            <a:off x="4908462" y="1630242"/>
            <a:ext cx="644849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</a:t>
            </a:r>
            <a:endParaRPr lang="en-US" altLang="ko-KR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 </a:t>
            </a: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만으로도 포켓몬스터 게임을 콘솔화 하여 구현할 수 있었다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한계</a:t>
            </a:r>
            <a:endParaRPr lang="en-US" altLang="ko-KR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포켓몬스터 게임의 장르 특성상 게임이 너무 광범위하여 모든 내용을 구현하지는 못 했다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플레이어가 이동할 때 마다 맵 전체를 새로 출력하도록 코드를 작성했다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개선점</a:t>
            </a:r>
            <a:endParaRPr lang="en-US" altLang="ko-KR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코드와 헤더를 기능 별로 분할한다면 코드의 가독성이 좋아지고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 탐색에 도움이 될 것 이다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맵은</a:t>
            </a:r>
            <a:r>
              <a:rPr lang="ko-KR" altLang="en-US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그대로 계속 출력 하고 플레이어의 이동만 따로 출력할 수 있도록 수정한다면 이동 시 화면이 끊기는 현상을 해결할 수 있을 것이다</a:t>
            </a:r>
            <a:r>
              <a:rPr lang="en-US" altLang="ko-KR" sz="1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BB178E7-DA3F-485D-8CAB-D7149F88880C}"/>
              </a:ext>
            </a:extLst>
          </p:cNvPr>
          <p:cNvSpPr/>
          <p:nvPr/>
        </p:nvSpPr>
        <p:spPr>
          <a:xfrm>
            <a:off x="1953174" y="2212298"/>
            <a:ext cx="2627563" cy="262756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29CA33A-BBAC-4FB0-A306-9A4757E67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42" y="2479846"/>
            <a:ext cx="1898308" cy="189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extBox 1451"/>
          <p:cNvSpPr txBox="1"/>
          <p:nvPr/>
        </p:nvSpPr>
        <p:spPr>
          <a:xfrm>
            <a:off x="5514751" y="3774784"/>
            <a:ext cx="1162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Q&amp;A</a:t>
            </a:r>
            <a:endParaRPr kumimoji="0" lang="ko-KR" alt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Picture 2" descr="C:\Users\Administrator\Desktop\스시소마크.png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291137" y="2165059"/>
            <a:ext cx="1609725" cy="1609725"/>
          </a:xfrm>
          <a:prstGeom prst="rect">
            <a:avLst/>
          </a:prstGeom>
          <a:noFill/>
        </p:spPr>
      </p:pic>
      <p:sp>
        <p:nvSpPr>
          <p:cNvPr id="11" name="자유형 12">
            <a:extLst>
              <a:ext uri="{FF2B5EF4-FFF2-40B4-BE49-F238E27FC236}">
                <a16:creationId xmlns:a16="http://schemas.microsoft.com/office/drawing/2014/main" id="{D7AD4FBB-FEDD-4837-A85C-3D15F9B7C9DB}"/>
              </a:ext>
            </a:extLst>
          </p:cNvPr>
          <p:cNvSpPr/>
          <p:nvPr/>
        </p:nvSpPr>
        <p:spPr>
          <a:xfrm rot="10800000" flipH="1">
            <a:off x="0" y="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3">
            <a:extLst>
              <a:ext uri="{FF2B5EF4-FFF2-40B4-BE49-F238E27FC236}">
                <a16:creationId xmlns:a16="http://schemas.microsoft.com/office/drawing/2014/main" id="{955D081F-D3C7-46DE-A4A5-7A911AB7E7FB}"/>
              </a:ext>
            </a:extLst>
          </p:cNvPr>
          <p:cNvSpPr/>
          <p:nvPr/>
        </p:nvSpPr>
        <p:spPr>
          <a:xfrm flipH="1">
            <a:off x="0" y="495300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9">
            <a:extLst>
              <a:ext uri="{FF2B5EF4-FFF2-40B4-BE49-F238E27FC236}">
                <a16:creationId xmlns:a16="http://schemas.microsoft.com/office/drawing/2014/main" id="{FA109FE9-1644-46D4-AB23-645D148EEE78}"/>
              </a:ext>
            </a:extLst>
          </p:cNvPr>
          <p:cNvSpPr/>
          <p:nvPr/>
        </p:nvSpPr>
        <p:spPr>
          <a:xfrm rot="10800000">
            <a:off x="0" y="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0">
            <a:extLst>
              <a:ext uri="{FF2B5EF4-FFF2-40B4-BE49-F238E27FC236}">
                <a16:creationId xmlns:a16="http://schemas.microsoft.com/office/drawing/2014/main" id="{EB1AD186-64CA-4370-A394-C36AC335E51D}"/>
              </a:ext>
            </a:extLst>
          </p:cNvPr>
          <p:cNvSpPr/>
          <p:nvPr/>
        </p:nvSpPr>
        <p:spPr>
          <a:xfrm>
            <a:off x="0" y="495300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2">
            <a:extLst>
              <a:ext uri="{FF2B5EF4-FFF2-40B4-BE49-F238E27FC236}">
                <a16:creationId xmlns:a16="http://schemas.microsoft.com/office/drawing/2014/main" id="{37DC8F79-22D7-475E-B08C-52FBB81D0619}"/>
              </a:ext>
            </a:extLst>
          </p:cNvPr>
          <p:cNvSpPr/>
          <p:nvPr/>
        </p:nvSpPr>
        <p:spPr>
          <a:xfrm rot="10800000" flipH="1">
            <a:off x="0" y="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3">
            <a:extLst>
              <a:ext uri="{FF2B5EF4-FFF2-40B4-BE49-F238E27FC236}">
                <a16:creationId xmlns:a16="http://schemas.microsoft.com/office/drawing/2014/main" id="{F7590EF2-795F-4635-BFD2-3AAC297A5B12}"/>
              </a:ext>
            </a:extLst>
          </p:cNvPr>
          <p:cNvSpPr/>
          <p:nvPr/>
        </p:nvSpPr>
        <p:spPr>
          <a:xfrm flipH="1">
            <a:off x="0" y="495300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9">
            <a:extLst>
              <a:ext uri="{FF2B5EF4-FFF2-40B4-BE49-F238E27FC236}">
                <a16:creationId xmlns:a16="http://schemas.microsoft.com/office/drawing/2014/main" id="{0062B4DA-CF20-4D09-B4CC-7B0A8ED45694}"/>
              </a:ext>
            </a:extLst>
          </p:cNvPr>
          <p:cNvSpPr/>
          <p:nvPr/>
        </p:nvSpPr>
        <p:spPr>
          <a:xfrm rot="10800000">
            <a:off x="0" y="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자유형 10">
            <a:extLst>
              <a:ext uri="{FF2B5EF4-FFF2-40B4-BE49-F238E27FC236}">
                <a16:creationId xmlns:a16="http://schemas.microsoft.com/office/drawing/2014/main" id="{185059CC-0AE1-4665-B5DE-CF6DFAFD4E8E}"/>
              </a:ext>
            </a:extLst>
          </p:cNvPr>
          <p:cNvSpPr/>
          <p:nvPr/>
        </p:nvSpPr>
        <p:spPr>
          <a:xfrm>
            <a:off x="0" y="4953000"/>
            <a:ext cx="12192000" cy="1905000"/>
          </a:xfrm>
          <a:custGeom>
            <a:avLst/>
            <a:gdLst>
              <a:gd name="connsiteX0" fmla="*/ 0 w 8839200"/>
              <a:gd name="connsiteY0" fmla="*/ 1473200 h 1473200"/>
              <a:gd name="connsiteX1" fmla="*/ 368300 w 8839200"/>
              <a:gd name="connsiteY1" fmla="*/ 0 h 1473200"/>
              <a:gd name="connsiteX2" fmla="*/ 8470900 w 8839200"/>
              <a:gd name="connsiteY2" fmla="*/ 0 h 1473200"/>
              <a:gd name="connsiteX3" fmla="*/ 8839200 w 8839200"/>
              <a:gd name="connsiteY3" fmla="*/ 1473200 h 1473200"/>
              <a:gd name="connsiteX4" fmla="*/ 0 w 8839200"/>
              <a:gd name="connsiteY4" fmla="*/ 1473200 h 1473200"/>
              <a:gd name="connsiteX0" fmla="*/ 0 w 8839200"/>
              <a:gd name="connsiteY0" fmla="*/ 1905000 h 1905000"/>
              <a:gd name="connsiteX1" fmla="*/ 368300 w 8839200"/>
              <a:gd name="connsiteY1" fmla="*/ 431800 h 1905000"/>
              <a:gd name="connsiteX2" fmla="*/ 8839200 w 8839200"/>
              <a:gd name="connsiteY2" fmla="*/ 0 h 1905000"/>
              <a:gd name="connsiteX3" fmla="*/ 8839200 w 8839200"/>
              <a:gd name="connsiteY3" fmla="*/ 1905000 h 1905000"/>
              <a:gd name="connsiteX4" fmla="*/ 0 w 8839200"/>
              <a:gd name="connsiteY4" fmla="*/ 1905000 h 1905000"/>
              <a:gd name="connsiteX0" fmla="*/ 1854200 w 10693400"/>
              <a:gd name="connsiteY0" fmla="*/ 1905000 h 1905000"/>
              <a:gd name="connsiteX1" fmla="*/ 0 w 10693400"/>
              <a:gd name="connsiteY1" fmla="*/ 1066800 h 1905000"/>
              <a:gd name="connsiteX2" fmla="*/ 10693400 w 10693400"/>
              <a:gd name="connsiteY2" fmla="*/ 0 h 1905000"/>
              <a:gd name="connsiteX3" fmla="*/ 10693400 w 10693400"/>
              <a:gd name="connsiteY3" fmla="*/ 1905000 h 1905000"/>
              <a:gd name="connsiteX4" fmla="*/ 1854200 w 10693400"/>
              <a:gd name="connsiteY4" fmla="*/ 1905000 h 1905000"/>
              <a:gd name="connsiteX0" fmla="*/ 335280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3352800 w 12192000"/>
              <a:gd name="connsiteY4" fmla="*/ 1905000 h 1905000"/>
              <a:gd name="connsiteX0" fmla="*/ 0 w 12192000"/>
              <a:gd name="connsiteY0" fmla="*/ 1905000 h 1905000"/>
              <a:gd name="connsiteX1" fmla="*/ 0 w 12192000"/>
              <a:gd name="connsiteY1" fmla="*/ 1422400 h 1905000"/>
              <a:gd name="connsiteX2" fmla="*/ 12192000 w 12192000"/>
              <a:gd name="connsiteY2" fmla="*/ 0 h 1905000"/>
              <a:gd name="connsiteX3" fmla="*/ 12192000 w 12192000"/>
              <a:gd name="connsiteY3" fmla="*/ 1905000 h 1905000"/>
              <a:gd name="connsiteX4" fmla="*/ 0 w 12192000"/>
              <a:gd name="connsiteY4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05000">
                <a:moveTo>
                  <a:pt x="0" y="1905000"/>
                </a:moveTo>
                <a:lnTo>
                  <a:pt x="0" y="1422400"/>
                </a:lnTo>
                <a:lnTo>
                  <a:pt x="12192000" y="0"/>
                </a:lnTo>
                <a:lnTo>
                  <a:pt x="121920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57DA3-25FA-4369-8EA6-4FCC0D220C6A}"/>
              </a:ext>
            </a:extLst>
          </p:cNvPr>
          <p:cNvSpPr txBox="1"/>
          <p:nvPr/>
        </p:nvSpPr>
        <p:spPr>
          <a:xfrm>
            <a:off x="4883169" y="3100100"/>
            <a:ext cx="2425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kumimoji="0" lang="ko-KR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이등변 삼각형 23"/>
          <p:cNvSpPr/>
          <p:nvPr/>
        </p:nvSpPr>
        <p:spPr>
          <a:xfrm>
            <a:off x="6134973" y="0"/>
            <a:ext cx="1203569" cy="95459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0" y="2990850"/>
            <a:ext cx="5539723" cy="3886200"/>
          </a:xfrm>
          <a:custGeom>
            <a:avLst/>
            <a:gdLst>
              <a:gd name="connsiteX0" fmla="*/ 0 w 7000223"/>
              <a:gd name="connsiteY0" fmla="*/ 3886200 h 3886200"/>
              <a:gd name="connsiteX1" fmla="*/ 1279998 w 7000223"/>
              <a:gd name="connsiteY1" fmla="*/ 0 h 3886200"/>
              <a:gd name="connsiteX2" fmla="*/ 5720225 w 7000223"/>
              <a:gd name="connsiteY2" fmla="*/ 0 h 3886200"/>
              <a:gd name="connsiteX3" fmla="*/ 7000223 w 7000223"/>
              <a:gd name="connsiteY3" fmla="*/ 3886200 h 3886200"/>
              <a:gd name="connsiteX4" fmla="*/ 0 w 7000223"/>
              <a:gd name="connsiteY4" fmla="*/ 3886200 h 3886200"/>
              <a:gd name="connsiteX0" fmla="*/ 0 w 7000223"/>
              <a:gd name="connsiteY0" fmla="*/ 3886200 h 3886200"/>
              <a:gd name="connsiteX1" fmla="*/ 0 w 7000223"/>
              <a:gd name="connsiteY1" fmla="*/ 0 h 3886200"/>
              <a:gd name="connsiteX2" fmla="*/ 5720225 w 7000223"/>
              <a:gd name="connsiteY2" fmla="*/ 0 h 3886200"/>
              <a:gd name="connsiteX3" fmla="*/ 7000223 w 7000223"/>
              <a:gd name="connsiteY3" fmla="*/ 3886200 h 3886200"/>
              <a:gd name="connsiteX4" fmla="*/ 0 w 7000223"/>
              <a:gd name="connsiteY4" fmla="*/ 3886200 h 3886200"/>
              <a:gd name="connsiteX0" fmla="*/ 0 w 7000223"/>
              <a:gd name="connsiteY0" fmla="*/ 3886200 h 3886200"/>
              <a:gd name="connsiteX1" fmla="*/ 0 w 7000223"/>
              <a:gd name="connsiteY1" fmla="*/ 0 h 3886200"/>
              <a:gd name="connsiteX2" fmla="*/ 3954925 w 7000223"/>
              <a:gd name="connsiteY2" fmla="*/ 0 h 3886200"/>
              <a:gd name="connsiteX3" fmla="*/ 7000223 w 7000223"/>
              <a:gd name="connsiteY3" fmla="*/ 3886200 h 3886200"/>
              <a:gd name="connsiteX4" fmla="*/ 0 w 7000223"/>
              <a:gd name="connsiteY4" fmla="*/ 3886200 h 3886200"/>
              <a:gd name="connsiteX0" fmla="*/ 0 w 7000223"/>
              <a:gd name="connsiteY0" fmla="*/ 3886200 h 3886200"/>
              <a:gd name="connsiteX1" fmla="*/ 0 w 7000223"/>
              <a:gd name="connsiteY1" fmla="*/ 0 h 3886200"/>
              <a:gd name="connsiteX2" fmla="*/ 4805825 w 7000223"/>
              <a:gd name="connsiteY2" fmla="*/ 0 h 3886200"/>
              <a:gd name="connsiteX3" fmla="*/ 7000223 w 7000223"/>
              <a:gd name="connsiteY3" fmla="*/ 3886200 h 3886200"/>
              <a:gd name="connsiteX4" fmla="*/ 0 w 7000223"/>
              <a:gd name="connsiteY4" fmla="*/ 3886200 h 3886200"/>
              <a:gd name="connsiteX0" fmla="*/ 0 w 7000223"/>
              <a:gd name="connsiteY0" fmla="*/ 3886200 h 3886200"/>
              <a:gd name="connsiteX1" fmla="*/ 0 w 7000223"/>
              <a:gd name="connsiteY1" fmla="*/ 0 h 3886200"/>
              <a:gd name="connsiteX2" fmla="*/ 4424825 w 7000223"/>
              <a:gd name="connsiteY2" fmla="*/ 0 h 3886200"/>
              <a:gd name="connsiteX3" fmla="*/ 7000223 w 7000223"/>
              <a:gd name="connsiteY3" fmla="*/ 3886200 h 3886200"/>
              <a:gd name="connsiteX4" fmla="*/ 0 w 7000223"/>
              <a:gd name="connsiteY4" fmla="*/ 3886200 h 3886200"/>
              <a:gd name="connsiteX0" fmla="*/ 0 w 7000223"/>
              <a:gd name="connsiteY0" fmla="*/ 3886200 h 3886200"/>
              <a:gd name="connsiteX1" fmla="*/ 0 w 7000223"/>
              <a:gd name="connsiteY1" fmla="*/ 0 h 3886200"/>
              <a:gd name="connsiteX2" fmla="*/ 4843925 w 7000223"/>
              <a:gd name="connsiteY2" fmla="*/ 0 h 3886200"/>
              <a:gd name="connsiteX3" fmla="*/ 7000223 w 7000223"/>
              <a:gd name="connsiteY3" fmla="*/ 3886200 h 3886200"/>
              <a:gd name="connsiteX4" fmla="*/ 0 w 7000223"/>
              <a:gd name="connsiteY4" fmla="*/ 3886200 h 3886200"/>
              <a:gd name="connsiteX0" fmla="*/ 0 w 7330423"/>
              <a:gd name="connsiteY0" fmla="*/ 3886200 h 3886200"/>
              <a:gd name="connsiteX1" fmla="*/ 0 w 7330423"/>
              <a:gd name="connsiteY1" fmla="*/ 0 h 3886200"/>
              <a:gd name="connsiteX2" fmla="*/ 4843925 w 7330423"/>
              <a:gd name="connsiteY2" fmla="*/ 0 h 3886200"/>
              <a:gd name="connsiteX3" fmla="*/ 7330423 w 7330423"/>
              <a:gd name="connsiteY3" fmla="*/ 3886200 h 3886200"/>
              <a:gd name="connsiteX4" fmla="*/ 0 w 7330423"/>
              <a:gd name="connsiteY4" fmla="*/ 3886200 h 3886200"/>
              <a:gd name="connsiteX0" fmla="*/ 1790700 w 7330423"/>
              <a:gd name="connsiteY0" fmla="*/ 3886200 h 3886200"/>
              <a:gd name="connsiteX1" fmla="*/ 0 w 7330423"/>
              <a:gd name="connsiteY1" fmla="*/ 0 h 3886200"/>
              <a:gd name="connsiteX2" fmla="*/ 4843925 w 7330423"/>
              <a:gd name="connsiteY2" fmla="*/ 0 h 3886200"/>
              <a:gd name="connsiteX3" fmla="*/ 7330423 w 7330423"/>
              <a:gd name="connsiteY3" fmla="*/ 3886200 h 3886200"/>
              <a:gd name="connsiteX4" fmla="*/ 1790700 w 7330423"/>
              <a:gd name="connsiteY4" fmla="*/ 3886200 h 3886200"/>
              <a:gd name="connsiteX0" fmla="*/ 0 w 5539723"/>
              <a:gd name="connsiteY0" fmla="*/ 3886200 h 3886200"/>
              <a:gd name="connsiteX1" fmla="*/ 0 w 5539723"/>
              <a:gd name="connsiteY1" fmla="*/ 0 h 3886200"/>
              <a:gd name="connsiteX2" fmla="*/ 3053225 w 5539723"/>
              <a:gd name="connsiteY2" fmla="*/ 0 h 3886200"/>
              <a:gd name="connsiteX3" fmla="*/ 5539723 w 5539723"/>
              <a:gd name="connsiteY3" fmla="*/ 3886200 h 3886200"/>
              <a:gd name="connsiteX4" fmla="*/ 0 w 5539723"/>
              <a:gd name="connsiteY4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9723" h="3886200">
                <a:moveTo>
                  <a:pt x="0" y="3886200"/>
                </a:moveTo>
                <a:lnTo>
                  <a:pt x="0" y="0"/>
                </a:lnTo>
                <a:lnTo>
                  <a:pt x="3053225" y="0"/>
                </a:lnTo>
                <a:lnTo>
                  <a:pt x="5539723" y="3886200"/>
                </a:lnTo>
                <a:lnTo>
                  <a:pt x="0" y="3886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61840" y="1648480"/>
            <a:ext cx="2958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  <a:latin typeface="배달의민족 주아" charset="-127"/>
                <a:ea typeface="배달의민족 주아" charset="-127"/>
              </a:rPr>
              <a:t>Table of Contents</a:t>
            </a:r>
            <a:endParaRPr lang="ko-KR" altLang="en-US" sz="2800" b="1" dirty="0">
              <a:solidFill>
                <a:srgbClr val="00B0F0"/>
              </a:solidFill>
              <a:latin typeface="배달의민족 주아" charset="-127"/>
              <a:ea typeface="배달의민족 주아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-5105400" y="-2832100"/>
            <a:ext cx="13989050" cy="9690100"/>
            <a:chOff x="-5105400" y="-2832100"/>
            <a:chExt cx="13989050" cy="9690100"/>
          </a:xfr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평행 사변형 18"/>
            <p:cNvSpPr/>
            <p:nvPr/>
          </p:nvSpPr>
          <p:spPr>
            <a:xfrm>
              <a:off x="-5105400" y="2959100"/>
              <a:ext cx="10001250" cy="3898900"/>
            </a:xfrm>
            <a:prstGeom prst="parallelogram">
              <a:avLst>
                <a:gd name="adj" fmla="val 689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/>
            <p:cNvSpPr/>
            <p:nvPr/>
          </p:nvSpPr>
          <p:spPr>
            <a:xfrm>
              <a:off x="-1117600" y="-2832100"/>
              <a:ext cx="10001250" cy="3898900"/>
            </a:xfrm>
            <a:prstGeom prst="parallelogram">
              <a:avLst>
                <a:gd name="adj" fmla="val 689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134973" y="2263199"/>
            <a:ext cx="43871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 역할 분담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수행 일정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프로젝트 개발 목표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프로젝트 개발 내용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프로젝트 수행범위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프로그램 순서도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프로그램 동작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결론</a:t>
            </a:r>
          </a:p>
        </p:txBody>
      </p:sp>
      <p:pic>
        <p:nvPicPr>
          <p:cNvPr id="12" name="Picture 2" descr="C:\Users\Administrator\Desktop\스시소마크.png">
            <a:extLst>
              <a:ext uri="{FF2B5EF4-FFF2-40B4-BE49-F238E27FC236}">
                <a16:creationId xmlns:a16="http://schemas.microsoft.com/office/drawing/2014/main" id="{8EBBBF13-7150-4CBB-9F47-CB93B4627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88491" y="1279871"/>
            <a:ext cx="1099464" cy="10994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482955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istrator\Desktop\스시소마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37C766A-46BB-45A1-B53D-A634D39BC11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2240" name="이등변 삼각형 2239"/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163209" y="286077"/>
            <a:ext cx="1383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역할분담</a:t>
            </a:r>
          </a:p>
        </p:txBody>
      </p:sp>
      <p:pic>
        <p:nvPicPr>
          <p:cNvPr id="17" name="Picture 2" descr="C:\Users\Administrator\Desktop\스시소마크.png">
            <a:extLst>
              <a:ext uri="{FF2B5EF4-FFF2-40B4-BE49-F238E27FC236}">
                <a16:creationId xmlns:a16="http://schemas.microsoft.com/office/drawing/2014/main" id="{0F7D0024-4937-47B2-8ED1-6500E66E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6812D6A-E8E2-426C-8328-480D318BE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398418"/>
              </p:ext>
            </p:extLst>
          </p:nvPr>
        </p:nvGraphicFramePr>
        <p:xfrm>
          <a:off x="744375" y="1540430"/>
          <a:ext cx="11012196" cy="46180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2825">
                  <a:extLst>
                    <a:ext uri="{9D8B030D-6E8A-4147-A177-3AD203B41FA5}">
                      <a16:colId xmlns:a16="http://schemas.microsoft.com/office/drawing/2014/main" val="2068192223"/>
                    </a:ext>
                  </a:extLst>
                </a:gridCol>
                <a:gridCol w="4978400">
                  <a:extLst>
                    <a:ext uri="{9D8B030D-6E8A-4147-A177-3AD203B41FA5}">
                      <a16:colId xmlns:a16="http://schemas.microsoft.com/office/drawing/2014/main" val="879318451"/>
                    </a:ext>
                  </a:extLst>
                </a:gridCol>
                <a:gridCol w="1724212">
                  <a:extLst>
                    <a:ext uri="{9D8B030D-6E8A-4147-A177-3AD203B41FA5}">
                      <a16:colId xmlns:a16="http://schemas.microsoft.com/office/drawing/2014/main" val="4104683508"/>
                    </a:ext>
                  </a:extLst>
                </a:gridCol>
                <a:gridCol w="2056759">
                  <a:extLst>
                    <a:ext uri="{9D8B030D-6E8A-4147-A177-3AD203B41FA5}">
                      <a16:colId xmlns:a16="http://schemas.microsoft.com/office/drawing/2014/main" val="4236734559"/>
                    </a:ext>
                  </a:extLst>
                </a:gridCol>
              </a:tblGrid>
              <a:tr h="745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000000"/>
                          </a:solidFill>
                        </a:rPr>
                        <a:t>조원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000000"/>
                          </a:solidFill>
                        </a:rPr>
                        <a:t>역할분담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000000"/>
                          </a:solidFill>
                        </a:rPr>
                        <a:t>기여도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000000"/>
                          </a:solidFill>
                        </a:rPr>
                        <a:t>서명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452318"/>
                  </a:ext>
                </a:extLst>
              </a:tr>
              <a:tr h="968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김성호</a:t>
                      </a:r>
                      <a:endParaRPr lang="en-US" altLang="ko-KR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일정 조율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포켓몬 이미지 출력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프로젝트 회의록 제작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2423444"/>
                  </a:ext>
                </a:extLst>
              </a:tr>
              <a:tr h="968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이경주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초반 코드 세팅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포켓몬 배틀 구현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포켓몬 특성 개발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227825"/>
                  </a:ext>
                </a:extLst>
              </a:tr>
              <a:tr h="968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임규일</a:t>
                      </a:r>
                      <a:endParaRPr lang="ko-KR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맵 세팅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이벤트 구현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rgbClr val="000000"/>
                          </a:solidFill>
                        </a:rPr>
                        <a:t>유틸</a:t>
                      </a:r>
                      <a:r>
                        <a:rPr lang="ko-KR" altLang="en-US" sz="1400" dirty="0">
                          <a:solidFill>
                            <a:srgbClr val="000000"/>
                          </a:solidFill>
                        </a:rPr>
                        <a:t> 기능 구현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ko-KR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4684131"/>
                  </a:ext>
                </a:extLst>
              </a:tr>
              <a:tr h="9681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i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</a:t>
                      </a:r>
                      <a:r>
                        <a:rPr lang="en-US" altLang="ko-KR" sz="3200" b="0" i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3200" b="0" i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팀원 수* </a:t>
                      </a:r>
                      <a:r>
                        <a:rPr lang="en-US" altLang="ko-KR" sz="3200" b="0" i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3200" b="0" i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 만점</a:t>
                      </a:r>
                      <a:r>
                        <a:rPr lang="en-US" altLang="ko-KR" sz="3200" b="0" i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3200" dirty="0">
                        <a:solidFill>
                          <a:srgbClr val="15151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</a:rPr>
                        <a:t>300</a:t>
                      </a:r>
                      <a:endParaRPr lang="ko-KR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5260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50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istrator\Desktop\스시소마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37C766A-46BB-45A1-B53D-A634D39BC11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2240" name="이등변 삼각형 2239"/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163209" y="286077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수행일정</a:t>
            </a:r>
          </a:p>
        </p:txBody>
      </p:sp>
      <p:pic>
        <p:nvPicPr>
          <p:cNvPr id="17" name="Picture 2" descr="C:\Users\Administrator\Desktop\스시소마크.png">
            <a:extLst>
              <a:ext uri="{FF2B5EF4-FFF2-40B4-BE49-F238E27FC236}">
                <a16:creationId xmlns:a16="http://schemas.microsoft.com/office/drawing/2014/main" id="{0F7D0024-4937-47B2-8ED1-6500E66E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D7B1FE2-7B3A-4363-95EF-78929CD45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183301"/>
              </p:ext>
            </p:extLst>
          </p:nvPr>
        </p:nvGraphicFramePr>
        <p:xfrm>
          <a:off x="942975" y="1288088"/>
          <a:ext cx="10095436" cy="524203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18531631"/>
                    </a:ext>
                  </a:extLst>
                </a:gridCol>
                <a:gridCol w="3961868">
                  <a:extLst>
                    <a:ext uri="{9D8B030D-6E8A-4147-A177-3AD203B41FA5}">
                      <a16:colId xmlns:a16="http://schemas.microsoft.com/office/drawing/2014/main" val="1655938916"/>
                    </a:ext>
                  </a:extLst>
                </a:gridCol>
                <a:gridCol w="3961868">
                  <a:extLst>
                    <a:ext uri="{9D8B030D-6E8A-4147-A177-3AD203B41FA5}">
                      <a16:colId xmlns:a16="http://schemas.microsoft.com/office/drawing/2014/main" val="4099573182"/>
                    </a:ext>
                  </a:extLst>
                </a:gridCol>
              </a:tblGrid>
              <a:tr h="1043809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151515"/>
                          </a:solidFill>
                        </a:rPr>
                        <a:t>개발내용</a:t>
                      </a: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307561"/>
                  </a:ext>
                </a:extLst>
              </a:tr>
              <a:tr h="1043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151515"/>
                          </a:solidFill>
                        </a:rPr>
                        <a:t>1</a:t>
                      </a:r>
                      <a:r>
                        <a:rPr lang="ko-KR" altLang="en-US" b="1" dirty="0">
                          <a:solidFill>
                            <a:srgbClr val="151515"/>
                          </a:solidFill>
                        </a:rPr>
                        <a:t>주차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 </a:t>
                      </a:r>
                      <a:r>
                        <a:rPr lang="ko-KR" altLang="en-US" sz="1600" b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 제작 </a:t>
                      </a:r>
                      <a:r>
                        <a:rPr lang="en-US" altLang="ko-KR" sz="1600" b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 이동</a:t>
                      </a:r>
                      <a:endParaRPr lang="en-US" altLang="ko-KR" sz="1600" b="0" kern="1200" dirty="0">
                        <a:solidFill>
                          <a:srgbClr val="15151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600" b="0" kern="1200" dirty="0">
                        <a:solidFill>
                          <a:srgbClr val="15151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600" b="0" kern="1200" dirty="0">
                        <a:solidFill>
                          <a:srgbClr val="15151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ko-KR" altLang="en-US" sz="1600" b="0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743325"/>
                  </a:ext>
                </a:extLst>
              </a:tr>
              <a:tr h="1043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151515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rgbClr val="151515"/>
                          </a:solidFill>
                        </a:rPr>
                        <a:t>주차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포켓몬 이미지 출력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야생 포켓몬 출현</a:t>
                      </a: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kern="1200" dirty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연구소 맵 제작</a:t>
                      </a:r>
                      <a:endParaRPr lang="en-US" altLang="ko-KR" sz="1600" b="0" kern="1200" dirty="0">
                        <a:solidFill>
                          <a:srgbClr val="15151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맵 간의 이동 구현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600" b="0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3853084"/>
                  </a:ext>
                </a:extLst>
              </a:tr>
              <a:tr h="1043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baseline="0" dirty="0">
                          <a:solidFill>
                            <a:srgbClr val="151515"/>
                          </a:solidFill>
                        </a:rPr>
                        <a:t>3</a:t>
                      </a:r>
                      <a:r>
                        <a:rPr lang="ko-KR" altLang="en-US" b="1" baseline="0" dirty="0">
                          <a:solidFill>
                            <a:srgbClr val="151515"/>
                          </a:solidFill>
                        </a:rPr>
                        <a:t>주차</a:t>
                      </a:r>
                      <a:endParaRPr lang="en-US" altLang="ko-KR" b="1" baseline="0" dirty="0">
                        <a:solidFill>
                          <a:srgbClr val="151515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출력 가능 포켓몬 추가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포켓몬 경험치</a:t>
                      </a:r>
                      <a:r>
                        <a:rPr lang="en-US" altLang="ko-KR" sz="1600" b="0" dirty="0">
                          <a:solidFill>
                            <a:srgbClr val="151515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레벨 구현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각 포켓몬 별 타입</a:t>
                      </a:r>
                      <a:r>
                        <a:rPr lang="en-US" altLang="ko-KR" sz="1600" b="0" dirty="0">
                          <a:solidFill>
                            <a:srgbClr val="151515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상성</a:t>
                      </a:r>
                      <a:r>
                        <a:rPr lang="en-US" altLang="ko-KR" sz="1600" b="0" dirty="0">
                          <a:solidFill>
                            <a:srgbClr val="151515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 구현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rgbClr val="151515"/>
                          </a:solidFill>
                        </a:rPr>
                        <a:t>NPC(</a:t>
                      </a:r>
                      <a:r>
                        <a:rPr lang="ko-KR" altLang="en-US" sz="1600" b="0" dirty="0" err="1">
                          <a:solidFill>
                            <a:srgbClr val="151515"/>
                          </a:solidFill>
                        </a:rPr>
                        <a:t>오박사</a:t>
                      </a:r>
                      <a:r>
                        <a:rPr lang="en-US" altLang="ko-KR" sz="1600" b="0" dirty="0">
                          <a:solidFill>
                            <a:srgbClr val="151515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와의 이벤트 구현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600" b="0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762915"/>
                  </a:ext>
                </a:extLst>
              </a:tr>
              <a:tr h="1043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baseline="0" dirty="0">
                          <a:solidFill>
                            <a:srgbClr val="151515"/>
                          </a:solidFill>
                        </a:rPr>
                        <a:t>4</a:t>
                      </a:r>
                      <a:r>
                        <a:rPr lang="ko-KR" altLang="en-US" b="1" baseline="0" dirty="0">
                          <a:solidFill>
                            <a:srgbClr val="151515"/>
                          </a:solidFill>
                        </a:rPr>
                        <a:t>주차</a:t>
                      </a:r>
                      <a:endParaRPr lang="en-US" altLang="ko-KR" b="1" baseline="0" dirty="0">
                        <a:solidFill>
                          <a:srgbClr val="151515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포켓몬 포획 시스템 구현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포켓몬 교체 시스템 구현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포켓몬 기술 타입 및 상태이상 구현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신규 맵</a:t>
                      </a:r>
                      <a:r>
                        <a:rPr lang="en-US" altLang="ko-KR" sz="1600" b="0" dirty="0">
                          <a:solidFill>
                            <a:srgbClr val="151515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풀숲</a:t>
                      </a:r>
                      <a:r>
                        <a:rPr lang="en-US" altLang="ko-KR" sz="1600" b="0" dirty="0">
                          <a:solidFill>
                            <a:srgbClr val="151515"/>
                          </a:solidFill>
                        </a:rPr>
                        <a:t>) </a:t>
                      </a: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구현</a:t>
                      </a:r>
                      <a:endParaRPr lang="en-US" altLang="ko-KR" sz="1600" b="0" dirty="0">
                        <a:solidFill>
                          <a:srgbClr val="151515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151515"/>
                          </a:solidFill>
                        </a:rPr>
                        <a:t>시작메뉴 및 스타팅 스토리 구현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600" b="0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25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스시소마크.png">
            <a:extLst>
              <a:ext uri="{FF2B5EF4-FFF2-40B4-BE49-F238E27FC236}">
                <a16:creationId xmlns:a16="http://schemas.microsoft.com/office/drawing/2014/main" id="{54AC21B3-4DFD-4B3B-ABAB-ACDDD7F0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02870"/>
            <a:ext cx="828675" cy="828675"/>
          </a:xfrm>
          <a:prstGeom prst="rect">
            <a:avLst/>
          </a:prstGeom>
          <a:noFill/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25B9DF-DA2B-4247-8A5E-D72BA966DBE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45F57844-E7F9-4A30-955B-2C6BF4660FF5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1">
              <a:extLst>
                <a:ext uri="{FF2B5EF4-FFF2-40B4-BE49-F238E27FC236}">
                  <a16:creationId xmlns:a16="http://schemas.microsoft.com/office/drawing/2014/main" id="{716DD6A2-E141-45BF-B7D2-FA6F9512EC5A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C:\Users\Administrator\Desktop\스시소마크.png">
            <a:extLst>
              <a:ext uri="{FF2B5EF4-FFF2-40B4-BE49-F238E27FC236}">
                <a16:creationId xmlns:a16="http://schemas.microsoft.com/office/drawing/2014/main" id="{41F725DA-1C77-45F2-80EE-FFE165FC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4300" y="48596"/>
            <a:ext cx="908648" cy="908648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79BB4F-0964-4A71-BBB3-B76F03D13541}"/>
              </a:ext>
            </a:extLst>
          </p:cNvPr>
          <p:cNvSpPr txBox="1"/>
          <p:nvPr/>
        </p:nvSpPr>
        <p:spPr>
          <a:xfrm>
            <a:off x="1163209" y="286077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목표</a:t>
            </a:r>
          </a:p>
        </p:txBody>
      </p:sp>
      <p:pic>
        <p:nvPicPr>
          <p:cNvPr id="1026" name="Picture 2" descr="â í¬ì¼ëª¬ì¤í° ê³¨ëë²ì  íê¸í ë¤ì´">
            <a:extLst>
              <a:ext uri="{FF2B5EF4-FFF2-40B4-BE49-F238E27FC236}">
                <a16:creationId xmlns:a16="http://schemas.microsoft.com/office/drawing/2014/main" id="{451EB84F-5D11-4785-B6B2-B644066C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2006115"/>
            <a:ext cx="3810000" cy="29622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1019BCE-0665-4BAC-9EA6-234EC2697061}"/>
              </a:ext>
            </a:extLst>
          </p:cNvPr>
          <p:cNvGrpSpPr/>
          <p:nvPr/>
        </p:nvGrpSpPr>
        <p:grpSpPr>
          <a:xfrm>
            <a:off x="8633428" y="1089607"/>
            <a:ext cx="2516400" cy="2293063"/>
            <a:chOff x="2962275" y="1733550"/>
            <a:chExt cx="2516400" cy="22930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BAA09F-5D0F-4B31-9979-5B2393F6A100}"/>
                </a:ext>
              </a:extLst>
            </p:cNvPr>
            <p:cNvSpPr txBox="1"/>
            <p:nvPr/>
          </p:nvSpPr>
          <p:spPr>
            <a:xfrm>
              <a:off x="3591793" y="2208761"/>
              <a:ext cx="150494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dirty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수제코드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E5751C1-E827-448E-B4EB-946EE8D28176}"/>
                </a:ext>
              </a:extLst>
            </p:cNvPr>
            <p:cNvSpPr/>
            <p:nvPr/>
          </p:nvSpPr>
          <p:spPr>
            <a:xfrm>
              <a:off x="2962275" y="1733550"/>
              <a:ext cx="2516400" cy="229306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E7CF0C-EBFA-47B9-BBFC-6FA2CA85FD18}"/>
              </a:ext>
            </a:extLst>
          </p:cNvPr>
          <p:cNvGrpSpPr/>
          <p:nvPr/>
        </p:nvGrpSpPr>
        <p:grpSpPr>
          <a:xfrm>
            <a:off x="8633428" y="3408050"/>
            <a:ext cx="2009085" cy="3770263"/>
            <a:chOff x="4321758" y="3730337"/>
            <a:chExt cx="2009085" cy="3770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B3971D-A408-4ABB-AFF8-E12AC8D458A1}"/>
                </a:ext>
              </a:extLst>
            </p:cNvPr>
            <p:cNvSpPr txBox="1"/>
            <p:nvPr/>
          </p:nvSpPr>
          <p:spPr>
            <a:xfrm>
              <a:off x="4321758" y="3730337"/>
              <a:ext cx="904010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900" b="1" dirty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C</a:t>
              </a:r>
              <a:endParaRPr lang="ko-KR" altLang="en-US" b="1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11B54E-9CB0-4EC1-B8FA-20F15C9D2518}"/>
                </a:ext>
              </a:extLst>
            </p:cNvPr>
            <p:cNvSpPr txBox="1"/>
            <p:nvPr/>
          </p:nvSpPr>
          <p:spPr>
            <a:xfrm>
              <a:off x="5336432" y="5219516"/>
              <a:ext cx="994411" cy="53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C++</a:t>
              </a:r>
              <a:endParaRPr lang="ko-KR" altLang="en-US" sz="28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3271DCA-7FC5-4766-8BBE-33A0BE566AD6}"/>
              </a:ext>
            </a:extLst>
          </p:cNvPr>
          <p:cNvCxnSpPr/>
          <p:nvPr/>
        </p:nvCxnSpPr>
        <p:spPr>
          <a:xfrm>
            <a:off x="5268192" y="3382670"/>
            <a:ext cx="236912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84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스시소마크.png">
            <a:extLst>
              <a:ext uri="{FF2B5EF4-FFF2-40B4-BE49-F238E27FC236}">
                <a16:creationId xmlns:a16="http://schemas.microsoft.com/office/drawing/2014/main" id="{54AC21B3-4DFD-4B3B-ABAB-ACDDD7F0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25B9DF-DA2B-4247-8A5E-D72BA966DBE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45F57844-E7F9-4A30-955B-2C6BF4660FF5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1">
              <a:extLst>
                <a:ext uri="{FF2B5EF4-FFF2-40B4-BE49-F238E27FC236}">
                  <a16:creationId xmlns:a16="http://schemas.microsoft.com/office/drawing/2014/main" id="{716DD6A2-E141-45BF-B7D2-FA6F9512EC5A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514C89-9D8C-48D8-B959-E44A6763A487}"/>
              </a:ext>
            </a:extLst>
          </p:cNvPr>
          <p:cNvSpPr txBox="1"/>
          <p:nvPr/>
        </p:nvSpPr>
        <p:spPr>
          <a:xfrm>
            <a:off x="1163209" y="286077"/>
            <a:ext cx="5363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 내용 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포켓몬 이미지 출력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2" descr="C:\Users\Administrator\Desktop\스시소마크.png">
            <a:extLst>
              <a:ext uri="{FF2B5EF4-FFF2-40B4-BE49-F238E27FC236}">
                <a16:creationId xmlns:a16="http://schemas.microsoft.com/office/drawing/2014/main" id="{41F725DA-1C77-45F2-80EE-FFE165FC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42E6551-5FC4-49DD-AE86-15DCB8A35E17}"/>
              </a:ext>
            </a:extLst>
          </p:cNvPr>
          <p:cNvGrpSpPr/>
          <p:nvPr/>
        </p:nvGrpSpPr>
        <p:grpSpPr>
          <a:xfrm>
            <a:off x="5097092" y="1095374"/>
            <a:ext cx="5406846" cy="5371509"/>
            <a:chOff x="516039" y="501704"/>
            <a:chExt cx="5406846" cy="537150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BEDE053-A249-476D-91EC-8C94B1FDB47A}"/>
                </a:ext>
              </a:extLst>
            </p:cNvPr>
            <p:cNvGrpSpPr/>
            <p:nvPr/>
          </p:nvGrpSpPr>
          <p:grpSpPr>
            <a:xfrm>
              <a:off x="2304281" y="4073213"/>
              <a:ext cx="1800000" cy="1800000"/>
              <a:chOff x="8640992" y="541146"/>
              <a:chExt cx="3282287" cy="5188536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9EA92E43-5CB6-48E6-8575-ECD285849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40992" y="541146"/>
                <a:ext cx="3282287" cy="3429001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9086F08-43C9-4328-A5C8-DF26FF7C1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0992" y="2701190"/>
                <a:ext cx="3277737" cy="3028492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5202E09-3C9B-4F7A-AA5E-8608936D6E59}"/>
                </a:ext>
              </a:extLst>
            </p:cNvPr>
            <p:cNvGrpSpPr/>
            <p:nvPr/>
          </p:nvGrpSpPr>
          <p:grpSpPr>
            <a:xfrm>
              <a:off x="518534" y="501704"/>
              <a:ext cx="1800000" cy="1800000"/>
              <a:chOff x="2336845" y="-3429000"/>
              <a:chExt cx="6143984" cy="10852054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E9C87DCF-5BA7-4112-967E-63AF6367C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23546" y="-3429000"/>
                <a:ext cx="6038620" cy="685800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D314A415-0898-4302-84E6-6170E996C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36845" y="3076097"/>
                <a:ext cx="6143984" cy="4346957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2E809E7-8E80-4192-AC19-86FE92146E1A}"/>
                </a:ext>
              </a:extLst>
            </p:cNvPr>
            <p:cNvGrpSpPr/>
            <p:nvPr/>
          </p:nvGrpSpPr>
          <p:grpSpPr>
            <a:xfrm>
              <a:off x="2313067" y="505885"/>
              <a:ext cx="1800000" cy="1800000"/>
              <a:chOff x="4183447" y="354241"/>
              <a:chExt cx="2819262" cy="5459169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0F30A25E-0D78-46C3-A814-7BC7B8C84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86106" y="354241"/>
                <a:ext cx="2816603" cy="3552440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CFE9EAB-D3E9-4720-B791-9FC5C05BA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83447" y="2725982"/>
                <a:ext cx="2819262" cy="3087428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67E82B9-E638-4DD8-9CC5-5039FEE192B6}"/>
                </a:ext>
              </a:extLst>
            </p:cNvPr>
            <p:cNvGrpSpPr/>
            <p:nvPr/>
          </p:nvGrpSpPr>
          <p:grpSpPr>
            <a:xfrm>
              <a:off x="518534" y="2301704"/>
              <a:ext cx="1800000" cy="1800000"/>
              <a:chOff x="3290692" y="1831645"/>
              <a:chExt cx="2208656" cy="4201753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F051834B-BCFC-4720-A319-C6C20A8D96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90692" y="1831645"/>
                <a:ext cx="2208655" cy="2599714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7A5EE195-0C65-42EC-86D0-1CB00C50A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90692" y="3407185"/>
                <a:ext cx="2208656" cy="2626213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DAFE282-C5D6-46C2-BF21-0EE26C204AA6}"/>
                </a:ext>
              </a:extLst>
            </p:cNvPr>
            <p:cNvGrpSpPr/>
            <p:nvPr/>
          </p:nvGrpSpPr>
          <p:grpSpPr>
            <a:xfrm>
              <a:off x="4114099" y="503248"/>
              <a:ext cx="1800000" cy="1800000"/>
              <a:chOff x="4437745" y="1290609"/>
              <a:chExt cx="1668903" cy="2585638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203B160C-EBCF-4715-BC1A-C0D78B08B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37745" y="1290609"/>
                <a:ext cx="1658255" cy="2051108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58BAF965-8E04-41A0-8B8F-2ADBB2C75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48393" y="2215919"/>
                <a:ext cx="1658255" cy="1660328"/>
              </a:xfrm>
              <a:prstGeom prst="rect">
                <a:avLst/>
              </a:prstGeom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80D1332-AC42-4F9A-BA85-98D576136384}"/>
                </a:ext>
              </a:extLst>
            </p:cNvPr>
            <p:cNvGrpSpPr/>
            <p:nvPr/>
          </p:nvGrpSpPr>
          <p:grpSpPr>
            <a:xfrm>
              <a:off x="4114099" y="2285664"/>
              <a:ext cx="1800000" cy="1800000"/>
              <a:chOff x="7176053" y="2379868"/>
              <a:chExt cx="1833723" cy="3629844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37ACCA77-5199-4BCD-8C4F-8F8BB892DA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85004" y="2379868"/>
                <a:ext cx="1824772" cy="2286653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F62402E-733B-4672-B587-C07553DB3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76053" y="3830719"/>
                <a:ext cx="1825334" cy="2178993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D5BBFF0-CA5E-48E9-A025-9428A4F0AAF3}"/>
                </a:ext>
              </a:extLst>
            </p:cNvPr>
            <p:cNvGrpSpPr/>
            <p:nvPr/>
          </p:nvGrpSpPr>
          <p:grpSpPr>
            <a:xfrm>
              <a:off x="2313583" y="2285664"/>
              <a:ext cx="1800000" cy="1800000"/>
              <a:chOff x="4212023" y="2218045"/>
              <a:chExt cx="2060149" cy="3751537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6692F4B3-0180-458C-88BF-0687A7137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12023" y="2218045"/>
                <a:ext cx="2060149" cy="2378279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7793AD6D-562A-41B1-9F59-CA8F700DE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12023" y="3675675"/>
                <a:ext cx="2060149" cy="2293907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847D037-712A-4DA6-92C7-50ED377B2A73}"/>
                </a:ext>
              </a:extLst>
            </p:cNvPr>
            <p:cNvGrpSpPr/>
            <p:nvPr/>
          </p:nvGrpSpPr>
          <p:grpSpPr>
            <a:xfrm>
              <a:off x="516039" y="4073213"/>
              <a:ext cx="1800000" cy="1800000"/>
              <a:chOff x="6095318" y="2775503"/>
              <a:chExt cx="2208655" cy="4378057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CB545AC-DA30-45D6-9748-3AF7E31D8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95319" y="2775503"/>
                <a:ext cx="2208654" cy="2776673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B8D13EFC-9AF6-4A78-984F-29DF71A32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95318" y="4526828"/>
                <a:ext cx="2208655" cy="2626732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59900D7-064E-4E4E-9E6B-81FE3C84D100}"/>
                </a:ext>
              </a:extLst>
            </p:cNvPr>
            <p:cNvGrpSpPr/>
            <p:nvPr/>
          </p:nvGrpSpPr>
          <p:grpSpPr>
            <a:xfrm>
              <a:off x="4122885" y="4073213"/>
              <a:ext cx="1800000" cy="1800000"/>
              <a:chOff x="8355460" y="1279316"/>
              <a:chExt cx="2687877" cy="528710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314F171-75BD-49A2-BC25-574B8A8DF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368244" y="1279316"/>
                <a:ext cx="2675093" cy="3372218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A7CA89A9-3B97-44E6-86D0-61758631D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55460" y="3255994"/>
                <a:ext cx="2675092" cy="331042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스시소마크.png">
            <a:extLst>
              <a:ext uri="{FF2B5EF4-FFF2-40B4-BE49-F238E27FC236}">
                <a16:creationId xmlns:a16="http://schemas.microsoft.com/office/drawing/2014/main" id="{54AC21B3-4DFD-4B3B-ABAB-ACDDD7F0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25B9DF-DA2B-4247-8A5E-D72BA966DBE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45F57844-E7F9-4A30-955B-2C6BF4660FF5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1">
              <a:extLst>
                <a:ext uri="{FF2B5EF4-FFF2-40B4-BE49-F238E27FC236}">
                  <a16:creationId xmlns:a16="http://schemas.microsoft.com/office/drawing/2014/main" id="{716DD6A2-E141-45BF-B7D2-FA6F9512EC5A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514C89-9D8C-48D8-B959-E44A6763A487}"/>
              </a:ext>
            </a:extLst>
          </p:cNvPr>
          <p:cNvSpPr txBox="1"/>
          <p:nvPr/>
        </p:nvSpPr>
        <p:spPr>
          <a:xfrm>
            <a:off x="1163209" y="286077"/>
            <a:ext cx="3825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 내용 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(~~~)</a:t>
            </a:r>
            <a:endParaRPr lang="ko-KR" altLang="en-US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2" descr="C:\Users\Administrator\Desktop\스시소마크.png">
            <a:extLst>
              <a:ext uri="{FF2B5EF4-FFF2-40B4-BE49-F238E27FC236}">
                <a16:creationId xmlns:a16="http://schemas.microsoft.com/office/drawing/2014/main" id="{41F725DA-1C77-45F2-80EE-FFE165FC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5347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스시소마크.png">
            <a:extLst>
              <a:ext uri="{FF2B5EF4-FFF2-40B4-BE49-F238E27FC236}">
                <a16:creationId xmlns:a16="http://schemas.microsoft.com/office/drawing/2014/main" id="{54AC21B3-4DFD-4B3B-ABAB-ACDDD7F0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25B9DF-DA2B-4247-8A5E-D72BA966DBE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45F57844-E7F9-4A30-955B-2C6BF4660FF5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1">
              <a:extLst>
                <a:ext uri="{FF2B5EF4-FFF2-40B4-BE49-F238E27FC236}">
                  <a16:creationId xmlns:a16="http://schemas.microsoft.com/office/drawing/2014/main" id="{716DD6A2-E141-45BF-B7D2-FA6F9512EC5A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514C89-9D8C-48D8-B959-E44A6763A487}"/>
              </a:ext>
            </a:extLst>
          </p:cNvPr>
          <p:cNvSpPr txBox="1"/>
          <p:nvPr/>
        </p:nvSpPr>
        <p:spPr>
          <a:xfrm>
            <a:off x="1163209" y="286077"/>
            <a:ext cx="3631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 내용 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(~~)</a:t>
            </a:r>
            <a:endParaRPr lang="ko-KR" altLang="en-US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2" descr="C:\Users\Administrator\Desktop\스시소마크.png">
            <a:extLst>
              <a:ext uri="{FF2B5EF4-FFF2-40B4-BE49-F238E27FC236}">
                <a16:creationId xmlns:a16="http://schemas.microsoft.com/office/drawing/2014/main" id="{41F725DA-1C77-45F2-80EE-FFE165FC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3698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\Desktop\스시소마크.png">
            <a:extLst>
              <a:ext uri="{FF2B5EF4-FFF2-40B4-BE49-F238E27FC236}">
                <a16:creationId xmlns:a16="http://schemas.microsoft.com/office/drawing/2014/main" id="{54AC21B3-4DFD-4B3B-ABAB-ACDDD7F01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33350"/>
            <a:ext cx="828675" cy="828675"/>
          </a:xfrm>
          <a:prstGeom prst="rect">
            <a:avLst/>
          </a:prstGeom>
          <a:noFill/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25B9DF-DA2B-4247-8A5E-D72BA966DBE1}"/>
              </a:ext>
            </a:extLst>
          </p:cNvPr>
          <p:cNvGrpSpPr/>
          <p:nvPr/>
        </p:nvGrpSpPr>
        <p:grpSpPr>
          <a:xfrm>
            <a:off x="1" y="0"/>
            <a:ext cx="7338541" cy="1066800"/>
            <a:chOff x="1" y="0"/>
            <a:chExt cx="7338541" cy="1066800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45F57844-E7F9-4A30-955B-2C6BF4660FF5}"/>
                </a:ext>
              </a:extLst>
            </p:cNvPr>
            <p:cNvSpPr/>
            <p:nvPr/>
          </p:nvSpPr>
          <p:spPr>
            <a:xfrm>
              <a:off x="6134973" y="0"/>
              <a:ext cx="1203569" cy="9545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1">
              <a:extLst>
                <a:ext uri="{FF2B5EF4-FFF2-40B4-BE49-F238E27FC236}">
                  <a16:creationId xmlns:a16="http://schemas.microsoft.com/office/drawing/2014/main" id="{716DD6A2-E141-45BF-B7D2-FA6F9512EC5A}"/>
                </a:ext>
              </a:extLst>
            </p:cNvPr>
            <p:cNvSpPr/>
            <p:nvPr/>
          </p:nvSpPr>
          <p:spPr>
            <a:xfrm>
              <a:off x="1" y="0"/>
              <a:ext cx="6934200" cy="1066800"/>
            </a:xfrm>
            <a:custGeom>
              <a:avLst/>
              <a:gdLst>
                <a:gd name="connsiteX0" fmla="*/ 0 w 7708900"/>
                <a:gd name="connsiteY0" fmla="*/ 1066800 h 1066800"/>
                <a:gd name="connsiteX1" fmla="*/ 735815 w 7708900"/>
                <a:gd name="connsiteY1" fmla="*/ 0 h 1066800"/>
                <a:gd name="connsiteX2" fmla="*/ 7708900 w 7708900"/>
                <a:gd name="connsiteY2" fmla="*/ 0 h 1066800"/>
                <a:gd name="connsiteX3" fmla="*/ 6973085 w 7708900"/>
                <a:gd name="connsiteY3" fmla="*/ 1066800 h 1066800"/>
                <a:gd name="connsiteX4" fmla="*/ 0 w 7708900"/>
                <a:gd name="connsiteY4" fmla="*/ 1066800 h 1066800"/>
                <a:gd name="connsiteX0" fmla="*/ 38885 w 6973085"/>
                <a:gd name="connsiteY0" fmla="*/ 1066800 h 1066800"/>
                <a:gd name="connsiteX1" fmla="*/ 0 w 6973085"/>
                <a:gd name="connsiteY1" fmla="*/ 0 h 1066800"/>
                <a:gd name="connsiteX2" fmla="*/ 6973085 w 6973085"/>
                <a:gd name="connsiteY2" fmla="*/ 0 h 1066800"/>
                <a:gd name="connsiteX3" fmla="*/ 6237270 w 6973085"/>
                <a:gd name="connsiteY3" fmla="*/ 1066800 h 1066800"/>
                <a:gd name="connsiteX4" fmla="*/ 38885 w 6973085"/>
                <a:gd name="connsiteY4" fmla="*/ 1066800 h 1066800"/>
                <a:gd name="connsiteX0" fmla="*/ 0 w 6934200"/>
                <a:gd name="connsiteY0" fmla="*/ 1066800 h 1066800"/>
                <a:gd name="connsiteX1" fmla="*/ 0 w 6934200"/>
                <a:gd name="connsiteY1" fmla="*/ 0 h 1066800"/>
                <a:gd name="connsiteX2" fmla="*/ 6934200 w 6934200"/>
                <a:gd name="connsiteY2" fmla="*/ 0 h 1066800"/>
                <a:gd name="connsiteX3" fmla="*/ 6198385 w 6934200"/>
                <a:gd name="connsiteY3" fmla="*/ 1066800 h 1066800"/>
                <a:gd name="connsiteX4" fmla="*/ 0 w 6934200"/>
                <a:gd name="connsiteY4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4200" h="1066800">
                  <a:moveTo>
                    <a:pt x="0" y="1066800"/>
                  </a:moveTo>
                  <a:lnTo>
                    <a:pt x="0" y="0"/>
                  </a:lnTo>
                  <a:lnTo>
                    <a:pt x="6934200" y="0"/>
                  </a:lnTo>
                  <a:lnTo>
                    <a:pt x="6198385" y="1066800"/>
                  </a:lnTo>
                  <a:lnTo>
                    <a:pt x="0" y="1066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514C89-9D8C-48D8-B959-E44A6763A487}"/>
              </a:ext>
            </a:extLst>
          </p:cNvPr>
          <p:cNvSpPr txBox="1"/>
          <p:nvPr/>
        </p:nvSpPr>
        <p:spPr>
          <a:xfrm>
            <a:off x="1163209" y="286077"/>
            <a:ext cx="3825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 내용 </a:t>
            </a:r>
            <a:r>
              <a:rPr lang="en-US" altLang="ko-KR" sz="24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(~~~)</a:t>
            </a:r>
            <a:endParaRPr lang="ko-KR" altLang="en-US" sz="28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Picture 2" descr="C:\Users\Administrator\Desktop\스시소마크.png">
            <a:extLst>
              <a:ext uri="{FF2B5EF4-FFF2-40B4-BE49-F238E27FC236}">
                <a16:creationId xmlns:a16="http://schemas.microsoft.com/office/drawing/2014/main" id="{41F725DA-1C77-45F2-80EE-FFE165FC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7281" y="93363"/>
            <a:ext cx="908648" cy="9086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377434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사용자 지정 1">
      <a:dk1>
        <a:srgbClr val="C5E0B3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2172</TotalTime>
  <Words>429</Words>
  <Application>Microsoft Office PowerPoint</Application>
  <PresentationFormat>와이드스크린</PresentationFormat>
  <Paragraphs>102</Paragraphs>
  <Slides>15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나눔바른고딕</vt:lpstr>
      <vt:lpstr>Arial</vt:lpstr>
      <vt:lpstr>타이포_쌍문동 B</vt:lpstr>
      <vt:lpstr>Wingdings</vt:lpstr>
      <vt:lpstr>맑은 고딕</vt:lpstr>
      <vt:lpstr>배달의민족 주아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김성호</cp:lastModifiedBy>
  <cp:revision>134</cp:revision>
  <dcterms:created xsi:type="dcterms:W3CDTF">2016-03-12T15:04:52Z</dcterms:created>
  <dcterms:modified xsi:type="dcterms:W3CDTF">2019-12-05T15:20:28Z</dcterms:modified>
</cp:coreProperties>
</file>